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287000" cx="18288000"/>
  <p:notesSz cx="6858000" cy="9144000"/>
  <p:embeddedFontLst>
    <p:embeddedFont>
      <p:font typeface="Century Gothic"/>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9" roundtripDataSignature="AMtx7mh1nb5wJTBG8NJSDSoSosoffujC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B7C38A2-8234-49DC-A2A3-774B0B7C0BA4}">
  <a:tblStyle styleId="{BB7C38A2-8234-49DC-A2A3-774B0B7C0BA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CenturyGothic-regular.fntdata"/><Relationship Id="rId14" Type="http://schemas.openxmlformats.org/officeDocument/2006/relationships/slide" Target="slides/slide8.xml"/><Relationship Id="rId17" Type="http://schemas.openxmlformats.org/officeDocument/2006/relationships/font" Target="fonts/CenturyGothic-italic.fntdata"/><Relationship Id="rId16" Type="http://schemas.openxmlformats.org/officeDocument/2006/relationships/font" Target="fonts/CenturyGothic-bold.fntdata"/><Relationship Id="rId5" Type="http://schemas.openxmlformats.org/officeDocument/2006/relationships/slideMaster" Target="slideMasters/slideMaster1.xml"/><Relationship Id="rId19" Type="http://customschemas.google.com/relationships/presentationmetadata" Target="metadata"/><Relationship Id="rId6" Type="http://schemas.openxmlformats.org/officeDocument/2006/relationships/notesMaster" Target="notesMasters/notesMaster1.xml"/><Relationship Id="rId18" Type="http://schemas.openxmlformats.org/officeDocument/2006/relationships/font" Target="fonts/CenturyGothic-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684ed4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684ed41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6" name="Google Shape;12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7" name="Google Shape;13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8" name="Google Shape;148;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8" name="Google Shape;158;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8" name="Google Shape;168;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9" name="Google Shape;17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4.jpg"/><Relationship Id="rId11" Type="http://schemas.openxmlformats.org/officeDocument/2006/relationships/image" Target="../media/image19.png"/><Relationship Id="rId10" Type="http://schemas.openxmlformats.org/officeDocument/2006/relationships/image" Target="../media/image1.png"/><Relationship Id="rId12" Type="http://schemas.openxmlformats.org/officeDocument/2006/relationships/image" Target="../media/image26.png"/><Relationship Id="rId9" Type="http://schemas.openxmlformats.org/officeDocument/2006/relationships/image" Target="../media/image3.jpg"/><Relationship Id="rId5" Type="http://schemas.openxmlformats.org/officeDocument/2006/relationships/image" Target="../media/image8.png"/><Relationship Id="rId6" Type="http://schemas.openxmlformats.org/officeDocument/2006/relationships/image" Target="../media/image12.png"/><Relationship Id="rId7" Type="http://schemas.openxmlformats.org/officeDocument/2006/relationships/image" Target="../media/image22.png"/><Relationship Id="rId8"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5.png"/><Relationship Id="rId5"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1" Type="http://schemas.openxmlformats.org/officeDocument/2006/relationships/image" Target="../media/image26.png"/><Relationship Id="rId10" Type="http://schemas.openxmlformats.org/officeDocument/2006/relationships/image" Target="../media/image19.png"/><Relationship Id="rId13" Type="http://schemas.openxmlformats.org/officeDocument/2006/relationships/image" Target="../media/image24.png"/><Relationship Id="rId12"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jpg"/><Relationship Id="rId4" Type="http://schemas.openxmlformats.org/officeDocument/2006/relationships/image" Target="../media/image8.png"/><Relationship Id="rId9" Type="http://schemas.openxmlformats.org/officeDocument/2006/relationships/image" Target="../media/image1.png"/><Relationship Id="rId15" Type="http://schemas.openxmlformats.org/officeDocument/2006/relationships/hyperlink" Target="https://creativecommons.org/licenses/by-nc/4.0/legalcode.en" TargetMode="External"/><Relationship Id="rId14" Type="http://schemas.openxmlformats.org/officeDocument/2006/relationships/image" Target="../media/image28.png"/><Relationship Id="rId5" Type="http://schemas.openxmlformats.org/officeDocument/2006/relationships/image" Target="../media/image12.png"/><Relationship Id="rId6" Type="http://schemas.openxmlformats.org/officeDocument/2006/relationships/image" Target="../media/image22.png"/><Relationship Id="rId7" Type="http://schemas.openxmlformats.org/officeDocument/2006/relationships/image" Target="../media/image7.png"/><Relationship Id="rId8"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684ed41_0_0"/>
          <p:cNvGrpSpPr/>
          <p:nvPr/>
        </p:nvGrpSpPr>
        <p:grpSpPr>
          <a:xfrm>
            <a:off x="1644693" y="8959365"/>
            <a:ext cx="17982050" cy="4071840"/>
            <a:chOff x="0" y="-9525"/>
            <a:chExt cx="5559109" cy="1258800"/>
          </a:xfrm>
        </p:grpSpPr>
        <p:sp>
          <p:nvSpPr>
            <p:cNvPr id="85" name="Google Shape;85;g326d684ed41_0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684ed41_0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684ed41_0_0"/>
          <p:cNvGrpSpPr/>
          <p:nvPr/>
        </p:nvGrpSpPr>
        <p:grpSpPr>
          <a:xfrm>
            <a:off x="-1047171" y="4984823"/>
            <a:ext cx="17982050" cy="3531587"/>
            <a:chOff x="0" y="-9525"/>
            <a:chExt cx="5559109" cy="1091782"/>
          </a:xfrm>
        </p:grpSpPr>
        <p:sp>
          <p:nvSpPr>
            <p:cNvPr id="88" name="Google Shape;88;g326d684ed41_0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684ed41_0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684ed41_0_0"/>
          <p:cNvGrpSpPr/>
          <p:nvPr/>
        </p:nvGrpSpPr>
        <p:grpSpPr>
          <a:xfrm>
            <a:off x="1644693" y="-307801"/>
            <a:ext cx="18587667" cy="4847198"/>
            <a:chOff x="0" y="-9525"/>
            <a:chExt cx="5746334" cy="1498500"/>
          </a:xfrm>
        </p:grpSpPr>
        <p:sp>
          <p:nvSpPr>
            <p:cNvPr id="91" name="Google Shape;91;g326d684ed41_0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684ed41_0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684ed41_0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684ed41_0_0"/>
          <p:cNvSpPr txBox="1"/>
          <p:nvPr/>
        </p:nvSpPr>
        <p:spPr>
          <a:xfrm>
            <a:off x="1812732" y="7186190"/>
            <a:ext cx="15695100" cy="1794600"/>
          </a:xfrm>
          <a:prstGeom prst="rect">
            <a:avLst/>
          </a:prstGeom>
          <a:noFill/>
          <a:ln>
            <a:noFill/>
          </a:ln>
        </p:spPr>
        <p:txBody>
          <a:bodyPr anchorCtr="0" anchor="t" bIns="0" lIns="0" spcFirstLastPara="1" rIns="0" wrap="square" tIns="0">
            <a:spAutoFit/>
          </a:bodyPr>
          <a:lstStyle/>
          <a:p>
            <a:pPr indent="0" lvl="0" marL="0" rtl="0" algn="just">
              <a:lnSpc>
                <a:spcPct val="110002"/>
              </a:lnSpc>
              <a:spcBef>
                <a:spcPts val="0"/>
              </a:spcBef>
              <a:spcAft>
                <a:spcPts val="0"/>
              </a:spcAft>
              <a:buClr>
                <a:schemeClr val="dk1"/>
              </a:buClr>
              <a:buSzPts val="8558"/>
              <a:buFont typeface="Arial"/>
              <a:buNone/>
            </a:pPr>
            <a:r>
              <a:rPr lang="en-US" sz="5558">
                <a:solidFill>
                  <a:srgbClr val="0F2D2E"/>
                </a:solidFill>
                <a:latin typeface="Century Gothic"/>
                <a:ea typeface="Century Gothic"/>
                <a:cs typeface="Century Gothic"/>
                <a:sym typeface="Century Gothic"/>
              </a:rPr>
              <a:t>Team Projects and Collaboration</a:t>
            </a:r>
            <a:endParaRPr sz="100">
              <a:solidFill>
                <a:schemeClr val="dk1"/>
              </a:solidFill>
            </a:endParaRPr>
          </a:p>
          <a:p>
            <a:pPr indent="0" lvl="0" marL="0" marR="0" rtl="0" algn="just">
              <a:lnSpc>
                <a:spcPct val="109989"/>
              </a:lnSpc>
              <a:spcBef>
                <a:spcPts val="0"/>
              </a:spcBef>
              <a:spcAft>
                <a:spcPts val="0"/>
              </a:spcAft>
              <a:buClr>
                <a:srgbClr val="000000"/>
              </a:buClr>
              <a:buSzPts val="5546"/>
              <a:buFont typeface="Arial"/>
              <a:buNone/>
            </a:pPr>
            <a:r>
              <a:t/>
            </a:r>
            <a:endParaRPr sz="5546">
              <a:solidFill>
                <a:srgbClr val="0F2D2E"/>
              </a:solidFill>
              <a:latin typeface="Calibri"/>
              <a:ea typeface="Calibri"/>
              <a:cs typeface="Calibri"/>
              <a:sym typeface="Calibri"/>
            </a:endParaRPr>
          </a:p>
        </p:txBody>
      </p:sp>
      <p:sp>
        <p:nvSpPr>
          <p:cNvPr id="95" name="Google Shape;95;g326d684ed41_0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5.1</a:t>
            </a:r>
            <a:endParaRPr b="0" i="0" sz="1400" u="none" cap="none" strike="noStrike">
              <a:solidFill>
                <a:srgbClr val="000000"/>
              </a:solidFill>
              <a:latin typeface="Arial"/>
              <a:ea typeface="Arial"/>
              <a:cs typeface="Arial"/>
              <a:sym typeface="Arial"/>
            </a:endParaRPr>
          </a:p>
        </p:txBody>
      </p:sp>
      <p:sp>
        <p:nvSpPr>
          <p:cNvPr id="96" name="Google Shape;96;g326d684ed41_0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9" l="0" r="0" t="-659"/>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g326d684ed41_0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684ed41_0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g326d684ed41_0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684ed41_0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g326d684ed41_0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g326d684ed41_0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g326d684ed41_0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g326d684ed41_0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8" l="0" r="0" t="-2026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g326d684ed41_0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g326d684ed41_0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2772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Objective</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What Makes a Good Team? </a:t>
            </a:r>
            <a:endParaRPr b="0" i="0" sz="1400" u="none" cap="none" strike="noStrike">
              <a:solidFill>
                <a:srgbClr val="000000"/>
              </a:solidFill>
              <a:latin typeface="Arial"/>
              <a:ea typeface="Arial"/>
              <a:cs typeface="Arial"/>
              <a:sym typeface="Arial"/>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Steps to Forming Teams</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Assigning Roles in the Team</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3" name="Google Shape;123;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7" name="Shape 127"/>
        <p:cNvGrpSpPr/>
        <p:nvPr/>
      </p:nvGrpSpPr>
      <p:grpSpPr>
        <a:xfrm>
          <a:off x="0" y="0"/>
          <a:ext cx="0" cy="0"/>
          <a:chOff x="0" y="0"/>
          <a:chExt cx="0" cy="0"/>
        </a:xfrm>
      </p:grpSpPr>
      <p:grpSp>
        <p:nvGrpSpPr>
          <p:cNvPr id="128" name="Google Shape;128;p3"/>
          <p:cNvGrpSpPr/>
          <p:nvPr/>
        </p:nvGrpSpPr>
        <p:grpSpPr>
          <a:xfrm>
            <a:off x="-1047171" y="2304726"/>
            <a:ext cx="17982161" cy="5730251"/>
            <a:chOff x="0" y="-9525"/>
            <a:chExt cx="5559109" cy="1771483"/>
          </a:xfrm>
        </p:grpSpPr>
        <p:sp>
          <p:nvSpPr>
            <p:cNvPr id="129" name="Google Shape;129;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1" name="Google Shape;131;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2</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1711756" y="5107763"/>
            <a:ext cx="15291600" cy="923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Forming Teams and Assigning Roles</a:t>
            </a:r>
            <a:endParaRPr b="0" i="0" sz="1400" u="none" cap="none" strike="noStrike">
              <a:solidFill>
                <a:srgbClr val="000000"/>
              </a:solidFill>
              <a:latin typeface="Arial"/>
              <a:ea typeface="Arial"/>
              <a:cs typeface="Arial"/>
              <a:sym typeface="Arial"/>
            </a:endParaRPr>
          </a:p>
        </p:txBody>
      </p:sp>
      <p:sp>
        <p:nvSpPr>
          <p:cNvPr id="133" name="Google Shape;133;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4" name="Google Shape;134;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5"/>
          <p:cNvSpPr txBox="1"/>
          <p:nvPr/>
        </p:nvSpPr>
        <p:spPr>
          <a:xfrm>
            <a:off x="1687783" y="3509772"/>
            <a:ext cx="15219900" cy="1395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To teach the importance of team structure and effective role distribution for achieving collaborative success. This session focuses on forming balanced teams and assigning roles that leverage individual strengths.</a:t>
            </a:r>
            <a:endParaRPr b="0" i="0" sz="2300" u="none" cap="none" strike="noStrike">
              <a:solidFill>
                <a:srgbClr val="000000"/>
              </a:solidFill>
              <a:latin typeface="Arial"/>
              <a:ea typeface="Arial"/>
              <a:cs typeface="Arial"/>
              <a:sym typeface="Arial"/>
            </a:endParaRPr>
          </a:p>
        </p:txBody>
      </p:sp>
      <p:sp>
        <p:nvSpPr>
          <p:cNvPr id="140" name="Google Shape;140;p5"/>
          <p:cNvSpPr txBox="1"/>
          <p:nvPr/>
        </p:nvSpPr>
        <p:spPr>
          <a:xfrm>
            <a:off x="1687782" y="1103606"/>
            <a:ext cx="14085600" cy="9234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SzPts val="6000"/>
              <a:buFont typeface="Arial"/>
              <a:buNone/>
            </a:pPr>
            <a:r>
              <a:rPr lang="en-US" sz="6000">
                <a:solidFill>
                  <a:srgbClr val="0F2D2E"/>
                </a:solidFill>
                <a:latin typeface="Century Gothic"/>
                <a:ea typeface="Century Gothic"/>
                <a:cs typeface="Century Gothic"/>
                <a:sym typeface="Century Gothic"/>
              </a:rPr>
              <a:t>Forming Teams and Assigning Roles</a:t>
            </a:r>
            <a:endParaRPr b="0" i="0" sz="7300" u="none" cap="none" strike="noStrike">
              <a:solidFill>
                <a:srgbClr val="0F2D2E"/>
              </a:solidFill>
              <a:latin typeface="Century Gothic"/>
              <a:ea typeface="Century Gothic"/>
              <a:cs typeface="Century Gothic"/>
              <a:sym typeface="Century Gothic"/>
            </a:endParaRPr>
          </a:p>
        </p:txBody>
      </p:sp>
      <p:cxnSp>
        <p:nvCxnSpPr>
          <p:cNvPr id="141" name="Google Shape;141;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2" name="Google Shape;142;p5"/>
          <p:cNvSpPr txBox="1"/>
          <p:nvPr/>
        </p:nvSpPr>
        <p:spPr>
          <a:xfrm>
            <a:off x="1711756" y="21415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Objective</a:t>
            </a:r>
            <a:endParaRPr b="0" i="0" sz="1400" u="none" cap="none" strike="noStrike">
              <a:solidFill>
                <a:srgbClr val="000000"/>
              </a:solidFill>
              <a:latin typeface="Arial"/>
              <a:ea typeface="Arial"/>
              <a:cs typeface="Arial"/>
              <a:sym typeface="Arial"/>
            </a:endParaRPr>
          </a:p>
        </p:txBody>
      </p:sp>
      <p:sp>
        <p:nvSpPr>
          <p:cNvPr id="143" name="Google Shape;143;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4" name="Google Shape;144;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45" name="Google Shape;145;p5"/>
          <p:cNvPicPr preferRelativeResize="0"/>
          <p:nvPr/>
        </p:nvPicPr>
        <p:blipFill>
          <a:blip r:embed="rId5">
            <a:alphaModFix/>
          </a:blip>
          <a:stretch>
            <a:fillRect/>
          </a:stretch>
        </p:blipFill>
        <p:spPr>
          <a:xfrm>
            <a:off x="5824526" y="4904772"/>
            <a:ext cx="6638925" cy="4648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1"/>
          <p:cNvSpPr txBox="1"/>
          <p:nvPr/>
        </p:nvSpPr>
        <p:spPr>
          <a:xfrm>
            <a:off x="1687783" y="3509772"/>
            <a:ext cx="15219900" cy="13950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A successful team comprises individuals with complementary skills and clear responsibilities. Effective teams rely on trust, shared goals, and accountability. Each member’s strengths should align with specific tasks to ensure efficiency and foster a sense of ownership.</a:t>
            </a:r>
            <a:endParaRPr b="0" i="0" sz="2300" u="none" cap="none" strike="noStrike">
              <a:solidFill>
                <a:srgbClr val="000000"/>
              </a:solidFill>
              <a:latin typeface="Arial"/>
              <a:ea typeface="Arial"/>
              <a:cs typeface="Arial"/>
              <a:sym typeface="Arial"/>
            </a:endParaRPr>
          </a:p>
        </p:txBody>
      </p:sp>
      <p:cxnSp>
        <p:nvCxnSpPr>
          <p:cNvPr id="151" name="Google Shape;151;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2" name="Google Shape;152;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What Makes a Good Team?</a:t>
            </a:r>
            <a:endParaRPr/>
          </a:p>
        </p:txBody>
      </p:sp>
      <p:sp>
        <p:nvSpPr>
          <p:cNvPr id="153" name="Google Shape;153;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4" name="Google Shape;154;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5" name="Google Shape;155;p21"/>
          <p:cNvSpPr txBox="1"/>
          <p:nvPr/>
        </p:nvSpPr>
        <p:spPr>
          <a:xfrm>
            <a:off x="1687783" y="1038326"/>
            <a:ext cx="14085600" cy="9234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SzPts val="6000"/>
              <a:buFont typeface="Arial"/>
              <a:buNone/>
            </a:pPr>
            <a:r>
              <a:rPr lang="en-US" sz="6000">
                <a:solidFill>
                  <a:srgbClr val="0F2D2E"/>
                </a:solidFill>
                <a:latin typeface="Century Gothic"/>
                <a:ea typeface="Century Gothic"/>
                <a:cs typeface="Century Gothic"/>
                <a:sym typeface="Century Gothic"/>
              </a:rPr>
              <a:t>Forming Teams and Assigning Roles</a:t>
            </a:r>
            <a:endParaRPr b="0" i="0" sz="7300" u="none" cap="none" strike="noStrike">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cxnSp>
        <p:nvCxnSpPr>
          <p:cNvPr id="160" name="Google Shape;160;p22"/>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61" name="Google Shape;161;p22"/>
          <p:cNvSpPr txBox="1"/>
          <p:nvPr/>
        </p:nvSpPr>
        <p:spPr>
          <a:xfrm>
            <a:off x="1651914" y="2103698"/>
            <a:ext cx="15291714" cy="995337"/>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b="0" i="0" lang="en-US" sz="4400" u="none" cap="none" strike="noStrike">
                <a:solidFill>
                  <a:srgbClr val="0F2D2E"/>
                </a:solidFill>
                <a:latin typeface="Century Gothic"/>
                <a:ea typeface="Century Gothic"/>
                <a:cs typeface="Century Gothic"/>
                <a:sym typeface="Century Gothic"/>
              </a:rPr>
              <a:t>Conductor and Insulator Materials</a:t>
            </a:r>
            <a:endParaRPr/>
          </a:p>
        </p:txBody>
      </p:sp>
      <p:sp>
        <p:nvSpPr>
          <p:cNvPr id="162" name="Google Shape;162;p2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3" name="Google Shape;163;p2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4" name="Google Shape;164;p22"/>
          <p:cNvSpPr txBox="1"/>
          <p:nvPr/>
        </p:nvSpPr>
        <p:spPr>
          <a:xfrm>
            <a:off x="1687783" y="1038326"/>
            <a:ext cx="14085600" cy="9234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SzPts val="6000"/>
              <a:buFont typeface="Arial"/>
              <a:buNone/>
            </a:pPr>
            <a:r>
              <a:rPr lang="en-US" sz="6000">
                <a:solidFill>
                  <a:srgbClr val="0F2D2E"/>
                </a:solidFill>
                <a:latin typeface="Century Gothic"/>
                <a:ea typeface="Century Gothic"/>
                <a:cs typeface="Century Gothic"/>
                <a:sym typeface="Century Gothic"/>
              </a:rPr>
              <a:t>Forming Teams and Assigning Roles</a:t>
            </a:r>
            <a:endParaRPr sz="7300">
              <a:solidFill>
                <a:srgbClr val="0F2D2E"/>
              </a:solidFill>
              <a:latin typeface="Century Gothic"/>
              <a:ea typeface="Century Gothic"/>
              <a:cs typeface="Century Gothic"/>
              <a:sym typeface="Century Gothic"/>
            </a:endParaRPr>
          </a:p>
        </p:txBody>
      </p:sp>
      <p:sp>
        <p:nvSpPr>
          <p:cNvPr id="165" name="Google Shape;165;p22"/>
          <p:cNvSpPr txBox="1"/>
          <p:nvPr/>
        </p:nvSpPr>
        <p:spPr>
          <a:xfrm>
            <a:off x="1856775" y="3649525"/>
            <a:ext cx="14085600" cy="377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1.	Team Size: Ideally, teams should consist of 3-5 members to balance workload and ensure active participation from everyone.</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2.	Skill Assessment: Begin with a brief self-assessment where students identify their strengths (e.g., programming, design, organization, communication).</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2300">
                <a:solidFill>
                  <a:schemeClr val="dk1"/>
                </a:solidFill>
                <a:latin typeface="Century Gothic"/>
                <a:ea typeface="Century Gothic"/>
                <a:cs typeface="Century Gothic"/>
                <a:sym typeface="Century Gothic"/>
              </a:rPr>
              <a:t>3.	Group Formation: Form teams based on a mix of skills, ensuring diversity in expertise and perspectives. Consider grouping students who may complement each other’s strengths and weaknesses.</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rPr lang="en-US" sz="2300">
                <a:solidFill>
                  <a:schemeClr val="dk1"/>
                </a:solidFill>
                <a:latin typeface="Century Gothic"/>
                <a:ea typeface="Century Gothic"/>
                <a:cs typeface="Century Gothic"/>
                <a:sym typeface="Century Gothic"/>
              </a:rPr>
              <a:t>4.	Icebreaker Activity: Before diving into tasks, have teams participate in an icebreaker to build rapport. For example, "Two Truths and a Lie" or sharing personal goals for the project.</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23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2300">
              <a:solidFill>
                <a:schemeClr val="dk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3"/>
          <p:cNvSpPr txBox="1"/>
          <p:nvPr/>
        </p:nvSpPr>
        <p:spPr>
          <a:xfrm>
            <a:off x="1687783" y="3428997"/>
            <a:ext cx="15219900" cy="65991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1.	Role Explanation: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Team Leader: Oversees the project, ensures deadlines are met, and facilitates communication among members.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Programmer/Technician: Handles coding, technical tasks, or hardware integration.</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Designer: Focuses on the visual and functional design aspects of the project.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Tester: Ensures that all components function as expected and identifies areas for improvement.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Presenter: Prepares and delivers the final presentation, ensuring the project’s strengths are effectively communicated.</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2.	Role Assignment Activity: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Each team discusses their project goals and assigns roles based on members’ skills and interests.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o	Encourage members to take on roles that challenge them to develop new skills, fostering growth.</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1" name="Google Shape;171;p23"/>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72" name="Google Shape;172;p23"/>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Assigning Roles in the Team</a:t>
            </a:r>
            <a:endParaRPr/>
          </a:p>
        </p:txBody>
      </p:sp>
      <p:sp>
        <p:nvSpPr>
          <p:cNvPr id="173" name="Google Shape;173;p2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4" name="Google Shape;174;p23"/>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5" name="Google Shape;175;p23"/>
          <p:cNvSpPr txBox="1"/>
          <p:nvPr/>
        </p:nvSpPr>
        <p:spPr>
          <a:xfrm>
            <a:off x="1687783" y="1038326"/>
            <a:ext cx="14085600" cy="9234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SzPts val="6000"/>
              <a:buFont typeface="Arial"/>
              <a:buNone/>
            </a:pPr>
            <a:r>
              <a:rPr lang="en-US" sz="6000">
                <a:solidFill>
                  <a:srgbClr val="0F2D2E"/>
                </a:solidFill>
                <a:latin typeface="Century Gothic"/>
                <a:ea typeface="Century Gothic"/>
                <a:cs typeface="Century Gothic"/>
                <a:sym typeface="Century Gothic"/>
              </a:rPr>
              <a:t>Forming Teams and Assigning Roles</a:t>
            </a:r>
            <a:endParaRPr sz="7300">
              <a:solidFill>
                <a:srgbClr val="0F2D2E"/>
              </a:solidFill>
              <a:latin typeface="Century Gothic"/>
              <a:ea typeface="Century Gothic"/>
              <a:cs typeface="Century Gothic"/>
              <a:sym typeface="Century Gothic"/>
            </a:endParaRPr>
          </a:p>
        </p:txBody>
      </p:sp>
      <p:sp>
        <p:nvSpPr>
          <p:cNvPr id="176" name="Google Shape;176;p23"/>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80" name="Shape 180"/>
        <p:cNvGrpSpPr/>
        <p:nvPr/>
      </p:nvGrpSpPr>
      <p:grpSpPr>
        <a:xfrm>
          <a:off x="0" y="0"/>
          <a:ext cx="0" cy="0"/>
          <a:chOff x="0" y="0"/>
          <a:chExt cx="0" cy="0"/>
        </a:xfrm>
      </p:grpSpPr>
      <p:grpSp>
        <p:nvGrpSpPr>
          <p:cNvPr id="181" name="Google Shape;181;p8"/>
          <p:cNvGrpSpPr/>
          <p:nvPr/>
        </p:nvGrpSpPr>
        <p:grpSpPr>
          <a:xfrm>
            <a:off x="-590334" y="-2737919"/>
            <a:ext cx="17982161" cy="4071419"/>
            <a:chOff x="0" y="-9525"/>
            <a:chExt cx="5559109" cy="1258662"/>
          </a:xfrm>
        </p:grpSpPr>
        <p:sp>
          <p:nvSpPr>
            <p:cNvPr id="182" name="Google Shape;182;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84" name="Google Shape;184;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85" name="Google Shape;185;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86" name="Google Shape;186;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187" name="Google Shape;187;p8"/>
          <p:cNvGrpSpPr/>
          <p:nvPr/>
        </p:nvGrpSpPr>
        <p:grpSpPr>
          <a:xfrm>
            <a:off x="-1220849" y="8311081"/>
            <a:ext cx="17982161" cy="4071419"/>
            <a:chOff x="0" y="-9525"/>
            <a:chExt cx="5559109" cy="1258662"/>
          </a:xfrm>
        </p:grpSpPr>
        <p:sp>
          <p:nvSpPr>
            <p:cNvPr id="188" name="Google Shape;188;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0" name="Google Shape;190;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1" name="Google Shape;191;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2" name="Google Shape;192;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3" name="Google Shape;193;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4" name="Google Shape;194;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5" name="Google Shape;195;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6" name="Google Shape;196;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7" name="Google Shape;197;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8" name="Google Shape;198;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199" name="Google Shape;199;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00" name="Google Shape;200;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01" name="Google Shape;201;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02" name="Google Shape;202;p8"/>
          <p:cNvGraphicFramePr/>
          <p:nvPr/>
        </p:nvGraphicFramePr>
        <p:xfrm>
          <a:off x="152400" y="9258300"/>
          <a:ext cx="3000000" cy="3000000"/>
        </p:xfrm>
        <a:graphic>
          <a:graphicData uri="http://schemas.openxmlformats.org/drawingml/2006/table">
            <a:tbl>
              <a:tblPr>
                <a:noFill/>
                <a:tableStyleId>{BB7C38A2-8234-49DC-A2A3-774B0B7C0BA4}</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